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8" r:id="rId1"/>
    <p:sldMasterId id="2147483870" r:id="rId2"/>
  </p:sldMasterIdLst>
  <p:sldIdLst>
    <p:sldId id="263" r:id="rId3"/>
    <p:sldId id="256" r:id="rId4"/>
    <p:sldId id="257" r:id="rId5"/>
    <p:sldId id="258" r:id="rId6"/>
    <p:sldId id="259" r:id="rId7"/>
    <p:sldId id="260" r:id="rId8"/>
    <p:sldId id="261" r:id="rId9"/>
    <p:sldId id="262"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14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102240" y="2386744"/>
            <a:ext cx="6939520"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3977630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AE3B5B-7B07-4EB5-A19A-ACDCFA567094}" type="datetimeFigureOut">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698969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1053966" cy="498348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606046" y="937260"/>
            <a:ext cx="4716174" cy="498348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AE3B5B-7B07-4EB5-A19A-ACDCFA567094}" type="datetimeFigureOut">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9474437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102240" y="2386744"/>
            <a:ext cx="6939520"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22541451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596029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106424" y="2386744"/>
            <a:ext cx="6940296"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2566334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2239" y="2638044"/>
            <a:ext cx="3288023" cy="31019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53737" y="2638044"/>
            <a:ext cx="3290516" cy="31019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4CAE3B5B-7B07-4EB5-A19A-ACDCFA567094}" type="datetimeFigureOut">
              <a:rPr lang="en-US" smtClean="0"/>
              <a:t>3/6/2024</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7975335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02239" y="2313434"/>
            <a:ext cx="3288024"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2239" y="3143250"/>
            <a:ext cx="3288024" cy="259677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753737" y="3143250"/>
            <a:ext cx="3290516" cy="2596776"/>
          </a:xfrm>
        </p:spPr>
        <p:txBody>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4"/>
          <p:cNvSpPr>
            <a:spLocks noGrp="1"/>
          </p:cNvSpPr>
          <p:nvPr>
            <p:ph type="body" sz="quarter" idx="13"/>
          </p:nvPr>
        </p:nvSpPr>
        <p:spPr>
          <a:xfrm>
            <a:off x="4753737" y="2313434"/>
            <a:ext cx="3290516"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597114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CAE3B5B-7B07-4EB5-A19A-ACDCFA567094}" type="datetimeFigureOut">
              <a:rPr lang="en-US" smtClean="0"/>
              <a:t>3/6/2024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19131069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AE3B5B-7B07-4EB5-A19A-ACDCFA567094}" type="datetimeFigureOut">
              <a:rPr lang="en-US" smtClean="0"/>
              <a:t>3/6/2024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1325342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bg>
      <p:bgRef idx="1001">
        <a:schemeClr val="bg2"/>
      </p:bgRef>
    </p:bg>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703" y="2243829"/>
            <a:ext cx="3290594"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2965"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9" name="Date Placeholder 8"/>
          <p:cNvSpPr>
            <a:spLocks noGrp="1"/>
          </p:cNvSpPr>
          <p:nvPr>
            <p:ph type="dt" sz="half" idx="10"/>
          </p:nvPr>
        </p:nvSpPr>
        <p:spPr/>
        <p:txBody>
          <a:bodyPr/>
          <a:lstStyle/>
          <a:p>
            <a:fld id="{4CAE3B5B-7B07-4EB5-A19A-ACDCFA567094}" type="datetimeFigureOut">
              <a:rPr lang="en-US" smtClean="0"/>
              <a:t>3/6/2024</a:t>
            </a:fld>
            <a:endParaRPr lang="en-US"/>
          </a:p>
        </p:txBody>
      </p:sp>
      <p:sp>
        <p:nvSpPr>
          <p:cNvPr id="10" name="Footer Placeholder 9"/>
          <p:cNvSpPr>
            <a:spLocks noGrp="1"/>
          </p:cNvSpPr>
          <p:nvPr>
            <p:ph type="ftr" sz="quarter" idx="11"/>
          </p:nvPr>
        </p:nvSpPr>
        <p:spPr>
          <a:xfrm>
            <a:off x="640703" y="6236208"/>
            <a:ext cx="3806398" cy="320040"/>
          </a:xfrm>
        </p:spPr>
        <p:txBody>
          <a:bodyPr>
            <a:normAutofit/>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2939961466"/>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27395966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18" name="Rectangle 17"/>
          <p:cNvSpPr/>
          <p:nvPr/>
        </p:nvSpPr>
        <p:spPr>
          <a:xfrm>
            <a:off x="1" y="0"/>
            <a:ext cx="4571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080" y="2243828"/>
            <a:ext cx="329184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572000" y="0"/>
            <a:ext cx="4576573" cy="6858000"/>
          </a:xfrm>
          <a:solidFill>
            <a:schemeClr val="tx1"/>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4CAE3B5B-7B07-4EB5-A19A-ACDCFA567094}" type="datetimeFigureOut">
              <a:rPr lang="en-US" smtClean="0"/>
              <a:t>3/6/2024</a:t>
            </a:fld>
            <a:endParaRPr lang="en-US"/>
          </a:p>
        </p:txBody>
      </p:sp>
      <p:sp>
        <p:nvSpPr>
          <p:cNvPr id="9" name="Footer Placeholder 8"/>
          <p:cNvSpPr>
            <a:spLocks noGrp="1"/>
          </p:cNvSpPr>
          <p:nvPr>
            <p:ph type="ftr" sz="quarter" idx="11"/>
          </p:nvPr>
        </p:nvSpPr>
        <p:spPr>
          <a:xfrm>
            <a:off x="640080" y="6236208"/>
            <a:ext cx="3803904" cy="320040"/>
          </a:xfrm>
        </p:spPr>
        <p:txBody>
          <a:bodyPr>
            <a:normAutofit/>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1705149590"/>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AE3B5B-7B07-4EB5-A19A-ACDCFA567094}" type="datetimeFigureOut">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3055354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1053966" cy="498348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606046" y="937260"/>
            <a:ext cx="4716174" cy="498348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AE3B5B-7B07-4EB5-A19A-ACDCFA567094}" type="datetimeFigureOut">
              <a:rPr lang="en-US" smtClean="0"/>
              <a:t>3/6/2024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1077029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106424" y="2386744"/>
            <a:ext cx="6940296"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3010888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2239" y="2638044"/>
            <a:ext cx="3288023" cy="31019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53737" y="2638044"/>
            <a:ext cx="3290516" cy="31019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4CAE3B5B-7B07-4EB5-A19A-ACDCFA567094}" type="datetimeFigureOut">
              <a:rPr lang="en-US" smtClean="0"/>
              <a:t>3/6/2024</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1023264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02239" y="2313434"/>
            <a:ext cx="3288024"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2239" y="3143250"/>
            <a:ext cx="3288024" cy="259677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753737" y="3143250"/>
            <a:ext cx="3290516" cy="2596776"/>
          </a:xfrm>
        </p:spPr>
        <p:txBody>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4"/>
          <p:cNvSpPr>
            <a:spLocks noGrp="1"/>
          </p:cNvSpPr>
          <p:nvPr>
            <p:ph type="body" sz="quarter" idx="13"/>
          </p:nvPr>
        </p:nvSpPr>
        <p:spPr>
          <a:xfrm>
            <a:off x="4753737" y="2313434"/>
            <a:ext cx="3290516"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7" name="Date Placeholder 6"/>
          <p:cNvSpPr>
            <a:spLocks noGrp="1"/>
          </p:cNvSpPr>
          <p:nvPr>
            <p:ph type="dt" sz="half" idx="10"/>
          </p:nvPr>
        </p:nvSpPr>
        <p:spPr/>
        <p:txBody>
          <a:bodyPr/>
          <a:lstStyle/>
          <a:p>
            <a:fld id="{4CAE3B5B-7B07-4EB5-A19A-ACDCFA567094}" type="datetimeFigureOut">
              <a:rPr lang="en-US" smtClean="0"/>
              <a:t>3/6/2024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C7E4A-131A-4120-9C30-BE8EAC61DD7F}"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174015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CAE3B5B-7B07-4EB5-A19A-ACDCFA567094}" type="datetimeFigureOut">
              <a:rPr lang="en-US" smtClean="0"/>
              <a:t>3/6/2024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3867557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AE3B5B-7B07-4EB5-A19A-ACDCFA567094}" type="datetimeFigureOut">
              <a:rPr lang="en-US" smtClean="0"/>
              <a:t>3/6/2024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3537972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Ref idx="1001">
        <a:schemeClr val="bg2"/>
      </p:bgRef>
    </p:bg>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703" y="2243829"/>
            <a:ext cx="3290594"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2965"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9" name="Date Placeholder 8"/>
          <p:cNvSpPr>
            <a:spLocks noGrp="1"/>
          </p:cNvSpPr>
          <p:nvPr>
            <p:ph type="dt" sz="half" idx="10"/>
          </p:nvPr>
        </p:nvSpPr>
        <p:spPr/>
        <p:txBody>
          <a:bodyPr/>
          <a:lstStyle/>
          <a:p>
            <a:fld id="{4CAE3B5B-7B07-4EB5-A19A-ACDCFA567094}" type="datetimeFigureOut">
              <a:rPr lang="en-US" smtClean="0"/>
              <a:t>3/6/2024</a:t>
            </a:fld>
            <a:endParaRPr lang="en-US"/>
          </a:p>
        </p:txBody>
      </p:sp>
      <p:sp>
        <p:nvSpPr>
          <p:cNvPr id="10" name="Footer Placeholder 9"/>
          <p:cNvSpPr>
            <a:spLocks noGrp="1"/>
          </p:cNvSpPr>
          <p:nvPr>
            <p:ph type="ftr" sz="quarter" idx="11"/>
          </p:nvPr>
        </p:nvSpPr>
        <p:spPr>
          <a:xfrm>
            <a:off x="640703" y="6236208"/>
            <a:ext cx="3806398" cy="320040"/>
          </a:xfrm>
        </p:spPr>
        <p:txBody>
          <a:bodyPr>
            <a:normAutofit/>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4104910317"/>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18" name="Rectangle 17"/>
          <p:cNvSpPr/>
          <p:nvPr/>
        </p:nvSpPr>
        <p:spPr>
          <a:xfrm>
            <a:off x="1" y="0"/>
            <a:ext cx="4571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080" y="2243828"/>
            <a:ext cx="329184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572000" y="0"/>
            <a:ext cx="4576573" cy="6858000"/>
          </a:xfrm>
          <a:solidFill>
            <a:schemeClr val="tx1"/>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4CAE3B5B-7B07-4EB5-A19A-ACDCFA567094}" type="datetimeFigureOut">
              <a:rPr lang="en-US" smtClean="0"/>
              <a:t>3/6/2024</a:t>
            </a:fld>
            <a:endParaRPr lang="en-US"/>
          </a:p>
        </p:txBody>
      </p:sp>
      <p:sp>
        <p:nvSpPr>
          <p:cNvPr id="9" name="Footer Placeholder 8"/>
          <p:cNvSpPr>
            <a:spLocks noGrp="1"/>
          </p:cNvSpPr>
          <p:nvPr>
            <p:ph type="ftr" sz="quarter" idx="11"/>
          </p:nvPr>
        </p:nvSpPr>
        <p:spPr>
          <a:xfrm>
            <a:off x="640080" y="6236208"/>
            <a:ext cx="3803904" cy="320040"/>
          </a:xfrm>
        </p:spPr>
        <p:txBody>
          <a:bodyPr>
            <a:normAutofit/>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2C4C7E4A-131A-4120-9C30-BE8EAC61DD7F}" type="slidenum">
              <a:rPr lang="en-US" smtClean="0"/>
              <a:t>‹#›</a:t>
            </a:fld>
            <a:endParaRPr lang="en-US"/>
          </a:p>
        </p:txBody>
      </p:sp>
    </p:spTree>
    <p:extLst>
      <p:ext uri="{BB962C8B-B14F-4D97-AF65-F5344CB8AC3E}">
        <p14:creationId xmlns:p14="http://schemas.microsoft.com/office/powerpoint/2010/main" val="32530598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06045" y="964692"/>
            <a:ext cx="5937755" cy="1188720"/>
          </a:xfrm>
          <a:prstGeom prst="rect">
            <a:avLst/>
          </a:prstGeom>
          <a:solidFill>
            <a:schemeClr val="bg2">
              <a:lumMod val="60000"/>
              <a:lumOff val="40000"/>
              <a:alpha val="15000"/>
            </a:schemeClr>
          </a:solidFill>
          <a:ln w="31750" cap="sq">
            <a:solidFill>
              <a:schemeClr val="tx1">
                <a:lumMod val="75000"/>
                <a:lumOff val="25000"/>
              </a:schemeClr>
            </a:solidFill>
            <a:miter lim="800000"/>
          </a:ln>
        </p:spPr>
        <p:txBody>
          <a:bodyPr vert="horz" lIns="182880" tIns="182880" rIns="182880" bIns="18288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978943" y="6238816"/>
            <a:ext cx="2065310" cy="323968"/>
          </a:xfrm>
          <a:prstGeom prst="rect">
            <a:avLst/>
          </a:prstGeom>
        </p:spPr>
        <p:txBody>
          <a:bodyPr vert="horz" lIns="91440" tIns="45720" rIns="91440" bIns="45720" rtlCol="0" anchor="ctr"/>
          <a:lstStyle>
            <a:lvl1pPr algn="r">
              <a:defRPr sz="1000">
                <a:solidFill>
                  <a:schemeClr val="tx1">
                    <a:alpha val="70000"/>
                  </a:schemeClr>
                </a:solidFill>
              </a:defRPr>
            </a:lvl1pPr>
          </a:lstStyle>
          <a:p>
            <a:fld id="{4CAE3B5B-7B07-4EB5-A19A-ACDCFA567094}" type="datetimeFigureOut">
              <a:rPr lang="en-US" smtClean="0"/>
              <a:t>3/6/2024</a:t>
            </a:fld>
            <a:endParaRPr lang="en-US"/>
          </a:p>
        </p:txBody>
      </p:sp>
      <p:sp>
        <p:nvSpPr>
          <p:cNvPr id="5" name="Footer Placeholder 4"/>
          <p:cNvSpPr>
            <a:spLocks noGrp="1"/>
          </p:cNvSpPr>
          <p:nvPr>
            <p:ph type="ftr" sz="quarter" idx="3"/>
          </p:nvPr>
        </p:nvSpPr>
        <p:spPr>
          <a:xfrm>
            <a:off x="1102239" y="6236208"/>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2C4C7E4A-131A-4120-9C30-BE8EAC61DD7F}" type="slidenum">
              <a:rPr lang="en-US" smtClean="0"/>
              <a:t>‹#›</a:t>
            </a:fld>
            <a:endParaRPr lang="en-US"/>
          </a:p>
        </p:txBody>
      </p:sp>
    </p:spTree>
    <p:extLst>
      <p:ext uri="{BB962C8B-B14F-4D97-AF65-F5344CB8AC3E}">
        <p14:creationId xmlns:p14="http://schemas.microsoft.com/office/powerpoint/2010/main" val="1659253436"/>
      </p:ext>
    </p:extLst>
  </p:cSld>
  <p:clrMap bg1="dk1" tx1="lt1" bg2="dk2" tx2="lt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06045" y="964692"/>
            <a:ext cx="5937755" cy="1188720"/>
          </a:xfrm>
          <a:prstGeom prst="rect">
            <a:avLst/>
          </a:prstGeom>
          <a:solidFill>
            <a:schemeClr val="bg2">
              <a:lumMod val="60000"/>
              <a:lumOff val="40000"/>
              <a:alpha val="15000"/>
            </a:schemeClr>
          </a:solidFill>
          <a:ln w="31750" cap="sq">
            <a:solidFill>
              <a:schemeClr val="tx1">
                <a:lumMod val="75000"/>
                <a:lumOff val="25000"/>
              </a:schemeClr>
            </a:solidFill>
            <a:miter lim="800000"/>
          </a:ln>
        </p:spPr>
        <p:txBody>
          <a:bodyPr vert="horz" lIns="182880" tIns="182880" rIns="182880" bIns="18288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978943" y="6238816"/>
            <a:ext cx="2065310" cy="323968"/>
          </a:xfrm>
          <a:prstGeom prst="rect">
            <a:avLst/>
          </a:prstGeom>
        </p:spPr>
        <p:txBody>
          <a:bodyPr vert="horz" lIns="91440" tIns="45720" rIns="91440" bIns="45720" rtlCol="0" anchor="ctr"/>
          <a:lstStyle>
            <a:lvl1pPr algn="r">
              <a:defRPr sz="1000">
                <a:solidFill>
                  <a:schemeClr val="tx1">
                    <a:alpha val="70000"/>
                  </a:schemeClr>
                </a:solidFill>
              </a:defRPr>
            </a:lvl1pPr>
          </a:lstStyle>
          <a:p>
            <a:fld id="{4CAE3B5B-7B07-4EB5-A19A-ACDCFA567094}" type="datetimeFigureOut">
              <a:rPr lang="en-US" smtClean="0"/>
              <a:t>3/6/2024</a:t>
            </a:fld>
            <a:endParaRPr lang="en-US"/>
          </a:p>
        </p:txBody>
      </p:sp>
      <p:sp>
        <p:nvSpPr>
          <p:cNvPr id="5" name="Footer Placeholder 4"/>
          <p:cNvSpPr>
            <a:spLocks noGrp="1"/>
          </p:cNvSpPr>
          <p:nvPr>
            <p:ph type="ftr" sz="quarter" idx="3"/>
          </p:nvPr>
        </p:nvSpPr>
        <p:spPr>
          <a:xfrm>
            <a:off x="1102239" y="6236208"/>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2C4C7E4A-131A-4120-9C30-BE8EAC61DD7F}" type="slidenum">
              <a:rPr lang="en-US" smtClean="0"/>
              <a:t>‹#›</a:t>
            </a:fld>
            <a:endParaRPr lang="en-US"/>
          </a:p>
        </p:txBody>
      </p:sp>
    </p:spTree>
    <p:extLst>
      <p:ext uri="{BB962C8B-B14F-4D97-AF65-F5344CB8AC3E}">
        <p14:creationId xmlns:p14="http://schemas.microsoft.com/office/powerpoint/2010/main" val="2475591945"/>
      </p:ext>
    </p:extLst>
  </p:cSld>
  <p:clrMap bg1="dk1" tx1="lt1" bg2="dk2" tx2="lt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xStyles>
    <p:title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3.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255327" y="4613563"/>
            <a:ext cx="2686700" cy="198120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207818" y="221673"/>
            <a:ext cx="2686700" cy="19812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Process 8"/>
          <p:cNvSpPr/>
          <p:nvPr/>
        </p:nvSpPr>
        <p:spPr>
          <a:xfrm>
            <a:off x="463586" y="4613563"/>
            <a:ext cx="2175163" cy="2008909"/>
          </a:xfrm>
          <a:prstGeom prst="flowChartProcess">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Process 9"/>
          <p:cNvSpPr/>
          <p:nvPr/>
        </p:nvSpPr>
        <p:spPr>
          <a:xfrm>
            <a:off x="6766864" y="221673"/>
            <a:ext cx="2175163" cy="2008909"/>
          </a:xfrm>
          <a:prstGeom prst="flowChartProcess">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103147" y="221673"/>
            <a:ext cx="2687782" cy="6186309"/>
          </a:xfrm>
          <a:prstGeom prst="rect">
            <a:avLst/>
          </a:prstGeom>
          <a:noFill/>
        </p:spPr>
        <p:txBody>
          <a:bodyPr wrap="square" rtlCol="0">
            <a:spAutoFit/>
          </a:bodyPr>
          <a:lstStyle/>
          <a:p>
            <a:pPr algn="ctr" rtl="1"/>
            <a:r>
              <a:rPr lang="fa-IR" sz="6600" dirty="0" smtClean="0">
                <a:solidFill>
                  <a:srgbClr val="FF0000"/>
                </a:solidFill>
                <a:latin typeface="Andalus" panose="02020603050405020304" pitchFamily="18" charset="-78"/>
                <a:cs typeface="Andalus" panose="02020603050405020304" pitchFamily="18" charset="-78"/>
              </a:rPr>
              <a:t>شهر سوخته</a:t>
            </a:r>
          </a:p>
          <a:p>
            <a:pPr algn="ctr" rtl="1"/>
            <a:r>
              <a:rPr lang="fa-IR" sz="6600" dirty="0" smtClean="0">
                <a:latin typeface="Andalus" panose="02020603050405020304" pitchFamily="18" charset="-78"/>
                <a:cs typeface="Andalus" panose="02020603050405020304" pitchFamily="18" charset="-78"/>
              </a:rPr>
              <a:t>؛</a:t>
            </a:r>
          </a:p>
          <a:p>
            <a:pPr algn="ctr" rtl="1"/>
            <a:r>
              <a:rPr lang="fa-IR" sz="6600" dirty="0" smtClean="0">
                <a:latin typeface="Andalus" panose="02020603050405020304" pitchFamily="18" charset="-78"/>
                <a:cs typeface="Andalus" panose="02020603050405020304" pitchFamily="18" charset="-78"/>
              </a:rPr>
              <a:t>برخاسته از دل نمکزارها</a:t>
            </a:r>
            <a:endParaRPr lang="en-US" sz="66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2118651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41419" y="184008"/>
            <a:ext cx="4461162" cy="591846"/>
          </a:xfrm>
        </p:spPr>
        <p:txBody>
          <a:bodyPr>
            <a:normAutofit fontScale="90000"/>
          </a:bodyPr>
          <a:lstStyle/>
          <a:p>
            <a:pPr rtl="1"/>
            <a:r>
              <a:rPr lang="fa-IR" b="1" dirty="0" smtClean="0">
                <a:latin typeface="Lotus" panose="00000400000000000000" pitchFamily="2" charset="-78"/>
                <a:cs typeface="Lotus" panose="00000400000000000000" pitchFamily="2" charset="-78"/>
              </a:rPr>
              <a:t>کشف تمدن شهر سوخته</a:t>
            </a:r>
            <a:endParaRPr lang="en-US" b="1" dirty="0">
              <a:latin typeface="Lotus" panose="00000400000000000000" pitchFamily="2" charset="-78"/>
              <a:cs typeface="Lotus" panose="00000400000000000000" pitchFamily="2" charset="-78"/>
            </a:endParaRPr>
          </a:p>
        </p:txBody>
      </p:sp>
      <p:sp>
        <p:nvSpPr>
          <p:cNvPr id="3" name="Subtitle 2"/>
          <p:cNvSpPr>
            <a:spLocks noGrp="1"/>
          </p:cNvSpPr>
          <p:nvPr>
            <p:ph type="subTitle" idx="1"/>
          </p:nvPr>
        </p:nvSpPr>
        <p:spPr>
          <a:xfrm>
            <a:off x="0" y="1011382"/>
            <a:ext cx="9144000" cy="5846618"/>
          </a:xfrm>
        </p:spPr>
        <p:txBody>
          <a:bodyPr>
            <a:noAutofit/>
          </a:bodyPr>
          <a:lstStyle/>
          <a:p>
            <a:pPr marL="285750" indent="-285750" algn="r" rtl="1">
              <a:buFont typeface="Arial" panose="020B0604020202020204" pitchFamily="34" charset="0"/>
              <a:buChar char="•"/>
            </a:pPr>
            <a:r>
              <a:rPr lang="fa-IR" sz="2400" b="1" dirty="0">
                <a:solidFill>
                  <a:schemeClr val="bg1"/>
                </a:solidFill>
                <a:cs typeface="B Nazanin" panose="00000400000000000000" pitchFamily="2" charset="-78"/>
              </a:rPr>
              <a:t>با آغاز قرن بیستم میلادی توجه بسیاری از باستان‌شناسان به تمدن های حوزه‌ی شرقی فلات ایران جلب شد. ناحیه سیستان از دو نظردر کانون توجه قرار </a:t>
            </a:r>
            <a:r>
              <a:rPr lang="fa-IR" sz="2400" b="1" dirty="0" smtClean="0">
                <a:solidFill>
                  <a:schemeClr val="bg1"/>
                </a:solidFill>
                <a:cs typeface="B Nazanin" panose="00000400000000000000" pitchFamily="2" charset="-78"/>
              </a:rPr>
              <a:t>داشت</a:t>
            </a:r>
            <a:r>
              <a:rPr lang="fa-IR" sz="2400" b="1" dirty="0" smtClean="0">
                <a:solidFill>
                  <a:srgbClr val="FFFF00"/>
                </a:solidFill>
                <a:cs typeface="B Nazanin" panose="00000400000000000000" pitchFamily="2" charset="-78"/>
              </a:rPr>
              <a:t>:1</a:t>
            </a:r>
            <a:r>
              <a:rPr lang="fa-IR" sz="2400" b="1" dirty="0">
                <a:solidFill>
                  <a:srgbClr val="FFFF00"/>
                </a:solidFill>
                <a:cs typeface="B Nazanin" panose="00000400000000000000" pitchFamily="2" charset="-78"/>
              </a:rPr>
              <a:t>) بررسی هایی که افسران انگلیسی در این ناحیه انجام داده بودند و همراه با آن آگاهی ها و افسانه های محلی را منعکس کرده بودند. 2) دیدگاه های اسطوره ای که نسبت به ناحیه سیستان در تاریخ ایران نقل شده است.</a:t>
            </a:r>
          </a:p>
          <a:p>
            <a:pPr marL="285750" indent="-285750" algn="r" rtl="1">
              <a:buFont typeface="Arial" panose="020B0604020202020204" pitchFamily="34" charset="0"/>
              <a:buChar char="•"/>
            </a:pPr>
            <a:r>
              <a:rPr lang="fa-IR" sz="2400" b="1" dirty="0">
                <a:solidFill>
                  <a:schemeClr val="bg1"/>
                </a:solidFill>
                <a:cs typeface="B Nazanin" panose="00000400000000000000" pitchFamily="2" charset="-78"/>
              </a:rPr>
              <a:t>تپه ای در جنوب زابل وجود داشته که مردم محلی به دلیل وجود خاکستر های فراوان در آن ناحیه؛ آن را شهر سوخته خطاب می‌کردند. نحستین </a:t>
            </a:r>
            <a:r>
              <a:rPr lang="fa-IR" sz="2400" b="1" dirty="0" smtClean="0">
                <a:solidFill>
                  <a:schemeClr val="bg1"/>
                </a:solidFill>
                <a:cs typeface="B Nazanin" panose="00000400000000000000" pitchFamily="2" charset="-78"/>
              </a:rPr>
              <a:t>بار</a:t>
            </a:r>
            <a:r>
              <a:rPr lang="fa-IR" sz="2400" b="1" dirty="0">
                <a:solidFill>
                  <a:schemeClr val="bg1"/>
                </a:solidFill>
                <a:cs typeface="B Nazanin" panose="00000400000000000000" pitchFamily="2" charset="-78"/>
              </a:rPr>
              <a:t> نظر</a:t>
            </a:r>
            <a:r>
              <a:rPr lang="fa-IR" sz="2400" b="1" dirty="0" smtClean="0">
                <a:solidFill>
                  <a:schemeClr val="bg1"/>
                </a:solidFill>
                <a:cs typeface="B Nazanin" panose="00000400000000000000" pitchFamily="2" charset="-78"/>
              </a:rPr>
              <a:t> </a:t>
            </a:r>
            <a:r>
              <a:rPr lang="fa-IR" sz="2400" b="1" dirty="0">
                <a:solidFill>
                  <a:schemeClr val="bg1"/>
                </a:solidFill>
                <a:cs typeface="B Nazanin" panose="00000400000000000000" pitchFamily="2" charset="-78"/>
              </a:rPr>
              <a:t>سر اورل </a:t>
            </a:r>
            <a:r>
              <a:rPr lang="fa-IR" sz="2400" b="1" dirty="0" smtClean="0">
                <a:solidFill>
                  <a:schemeClr val="bg1"/>
                </a:solidFill>
                <a:cs typeface="B Nazanin" panose="00000400000000000000" pitchFamily="2" charset="-78"/>
              </a:rPr>
              <a:t>اشتین </a:t>
            </a:r>
            <a:r>
              <a:rPr lang="fa-IR" sz="2400" b="1" dirty="0">
                <a:solidFill>
                  <a:schemeClr val="bg1"/>
                </a:solidFill>
                <a:cs typeface="B Nazanin" panose="00000400000000000000" pitchFamily="2" charset="-78"/>
              </a:rPr>
              <a:t>به این منطقه جلب شد و آن را به جوامع علمی معرفی کرد. در  اواخر دهه چهل شمسی عملیات حفاری توسط تیم باستان‌شناسی ایتالیایی به سرپرستی پروفسور توچی آغاز شد. آن ها با کنار زدن پوسته نمکی زمین، به کشفیات ارزشمندی رسیدند که پس از 5000 هزار همچنان دست نخورده باقی مانده بود.</a:t>
            </a:r>
          </a:p>
          <a:p>
            <a:pPr marL="285750" indent="-285750" algn="r" rtl="1">
              <a:buFont typeface="Arial" panose="020B0604020202020204" pitchFamily="34" charset="0"/>
              <a:buChar char="•"/>
            </a:pPr>
            <a:r>
              <a:rPr lang="fa-IR" sz="2400" b="1" dirty="0">
                <a:solidFill>
                  <a:schemeClr val="bg1"/>
                </a:solidFill>
                <a:cs typeface="B Nazanin" panose="00000400000000000000" pitchFamily="2" charset="-78"/>
              </a:rPr>
              <a:t>کار تیم ایتالیایی بعد از انقلاب 57 نیمه تمام ماند تا اینکه فصل جدید کاوش به سرپرسی دکتر سید‌سجادی پس از بیست سال از سر گرفته </a:t>
            </a:r>
            <a:r>
              <a:rPr lang="fa-IR" sz="2400" b="1" dirty="0" smtClean="0">
                <a:solidFill>
                  <a:schemeClr val="bg1"/>
                </a:solidFill>
                <a:cs typeface="B Nazanin" panose="00000400000000000000" pitchFamily="2" charset="-78"/>
              </a:rPr>
              <a:t>شد. نتایج مطالعاتی این کاوش‌، تاکنون حقایق ارزشمند در خصوص ارتباطات اقتصادی- فرهنگی و سیاسی تمدن های آسیای غربی را در پی داشته.</a:t>
            </a:r>
            <a:endParaRPr lang="en-US" sz="2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96421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01852" y="0"/>
            <a:ext cx="6940296" cy="748145"/>
          </a:xfrm>
        </p:spPr>
        <p:txBody>
          <a:bodyPr>
            <a:normAutofit fontScale="90000"/>
          </a:bodyPr>
          <a:lstStyle/>
          <a:p>
            <a:r>
              <a:rPr lang="fa-IR" b="1" dirty="0" smtClean="0">
                <a:solidFill>
                  <a:schemeClr val="bg1"/>
                </a:solidFill>
                <a:latin typeface="Lotus" panose="00000400000000000000" pitchFamily="2" charset="-78"/>
                <a:cs typeface="Lotus" panose="00000400000000000000" pitchFamily="2" charset="-78"/>
              </a:rPr>
              <a:t>موقعیت جغرافیایی شهر سوخته</a:t>
            </a:r>
            <a:endParaRPr lang="en-US" b="1" dirty="0">
              <a:solidFill>
                <a:schemeClr val="bg1"/>
              </a:solidFill>
              <a:latin typeface="Lotus" panose="00000400000000000000" pitchFamily="2" charset="-78"/>
              <a:cs typeface="Lotus" panose="00000400000000000000" pitchFamily="2" charset="-78"/>
            </a:endParaRPr>
          </a:p>
        </p:txBody>
      </p:sp>
      <p:sp>
        <p:nvSpPr>
          <p:cNvPr id="7" name="Text Placeholder 6"/>
          <p:cNvSpPr>
            <a:spLocks noGrp="1"/>
          </p:cNvSpPr>
          <p:nvPr>
            <p:ph type="body" idx="1"/>
          </p:nvPr>
        </p:nvSpPr>
        <p:spPr>
          <a:xfrm>
            <a:off x="360218" y="858352"/>
            <a:ext cx="4530437" cy="5777975"/>
          </a:xfrm>
        </p:spPr>
        <p:txBody>
          <a:bodyPr>
            <a:normAutofit/>
          </a:bodyPr>
          <a:lstStyle/>
          <a:p>
            <a:pPr algn="ctr" rtl="1"/>
            <a:r>
              <a:rPr lang="fa-IR" sz="2400" b="1" dirty="0" smtClean="0">
                <a:solidFill>
                  <a:schemeClr val="bg1"/>
                </a:solidFill>
                <a:cs typeface="B Nazanin" panose="00000400000000000000" pitchFamily="2" charset="-78"/>
              </a:rPr>
              <a:t>شهر سوخته در منطقه سیستان واقع در جنوب شرقی ایران قرار گرفته است. این شهر از غرب و شمال تحت محاصره کویر لوت قرار دارد. بخش اعظم ارتباط جغرافیایی این شهر با </a:t>
            </a:r>
            <a:r>
              <a:rPr lang="fa-IR" sz="2400" b="1" dirty="0" smtClean="0">
                <a:solidFill>
                  <a:srgbClr val="FFFF00"/>
                </a:solidFill>
                <a:cs typeface="B Nazanin" panose="00000400000000000000" pitchFamily="2" charset="-78"/>
              </a:rPr>
              <a:t>رودخانه هیرمند</a:t>
            </a:r>
            <a:r>
              <a:rPr lang="fa-IR" sz="2400" b="1" dirty="0" smtClean="0">
                <a:solidFill>
                  <a:schemeClr val="bg1"/>
                </a:solidFill>
                <a:cs typeface="B Nazanin" panose="00000400000000000000" pitchFamily="2" charset="-78"/>
              </a:rPr>
              <a:t>  در شرق شکل می‌گیرد. </a:t>
            </a:r>
            <a:endParaRPr lang="fa-IR" sz="2400" b="1" dirty="0">
              <a:solidFill>
                <a:schemeClr val="bg1"/>
              </a:solidFill>
              <a:cs typeface="B Nazanin" panose="00000400000000000000" pitchFamily="2" charset="-78"/>
            </a:endParaRPr>
          </a:p>
          <a:p>
            <a:pPr algn="ctr" rtl="1"/>
            <a:r>
              <a:rPr lang="fa-IR" sz="2400" b="1" dirty="0" smtClean="0">
                <a:solidFill>
                  <a:schemeClr val="bg1"/>
                </a:solidFill>
                <a:cs typeface="B Nazanin" panose="00000400000000000000" pitchFamily="2" charset="-78"/>
              </a:rPr>
              <a:t>در واقع حیات باستانی شهر وابسته به این رودخانه بوده است. آبرفت های حاصل شده از این رودخانه محل مناسبی برای زندگی بوده است به شکلی که باستانشناسان بقایای جنگل های انبوه و زمین های زراعی گندم و جو را شناسایی کرده اند که بخشی از اقتصاد این شهر را تشکیل می‌دادند. </a:t>
            </a:r>
            <a:endParaRPr lang="en-US" sz="2400" b="1" dirty="0">
              <a:solidFill>
                <a:schemeClr val="bg1"/>
              </a:solidFill>
              <a:cs typeface="B Nazanin" panose="00000400000000000000" pitchFamily="2" charset="-78"/>
            </a:endParaRPr>
          </a:p>
        </p:txBody>
      </p:sp>
      <p:pic>
        <p:nvPicPr>
          <p:cNvPr id="8" name="Picture 7"/>
          <p:cNvPicPr>
            <a:picLocks noChangeAspect="1"/>
          </p:cNvPicPr>
          <p:nvPr/>
        </p:nvPicPr>
        <p:blipFill>
          <a:blip r:embed="rId2"/>
          <a:stretch>
            <a:fillRect/>
          </a:stretch>
        </p:blipFill>
        <p:spPr>
          <a:xfrm>
            <a:off x="5250872" y="858352"/>
            <a:ext cx="3773978" cy="5777976"/>
          </a:xfrm>
          <a:prstGeom prst="rect">
            <a:avLst/>
          </a:prstGeom>
        </p:spPr>
      </p:pic>
    </p:spTree>
    <p:extLst>
      <p:ext uri="{BB962C8B-B14F-4D97-AF65-F5344CB8AC3E}">
        <p14:creationId xmlns:p14="http://schemas.microsoft.com/office/powerpoint/2010/main" val="1802949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1396" y="0"/>
            <a:ext cx="4905877" cy="720436"/>
          </a:xfrm>
        </p:spPr>
        <p:txBody>
          <a:bodyPr>
            <a:noAutofit/>
          </a:bodyPr>
          <a:lstStyle/>
          <a:p>
            <a:pPr rtl="1"/>
            <a:r>
              <a:rPr lang="fa-IR" sz="3200" b="1" dirty="0" smtClean="0">
                <a:latin typeface="Lotus" panose="00000400000000000000" pitchFamily="2" charset="-78"/>
                <a:cs typeface="Lotus" panose="00000400000000000000" pitchFamily="2" charset="-78"/>
              </a:rPr>
              <a:t>نظام اجتماعی-اقتصادی</a:t>
            </a:r>
            <a:endParaRPr lang="en-US" sz="3200" b="1" dirty="0">
              <a:latin typeface="Lotus" panose="00000400000000000000" pitchFamily="2" charset="-78"/>
              <a:cs typeface="Lotus" panose="00000400000000000000" pitchFamily="2" charset="-78"/>
            </a:endParaRPr>
          </a:p>
        </p:txBody>
      </p:sp>
      <p:sp>
        <p:nvSpPr>
          <p:cNvPr id="4" name="TextBox 3"/>
          <p:cNvSpPr txBox="1"/>
          <p:nvPr/>
        </p:nvSpPr>
        <p:spPr>
          <a:xfrm>
            <a:off x="0" y="1343891"/>
            <a:ext cx="8991600" cy="5262979"/>
          </a:xfrm>
          <a:prstGeom prst="rect">
            <a:avLst/>
          </a:prstGeom>
          <a:noFill/>
        </p:spPr>
        <p:txBody>
          <a:bodyPr wrap="square" rtlCol="0">
            <a:spAutoFit/>
          </a:bodyPr>
          <a:lstStyle/>
          <a:p>
            <a:pPr marL="457200" indent="-457200" algn="r" rtl="1">
              <a:buFont typeface="Arial" panose="020B0604020202020204" pitchFamily="34" charset="0"/>
              <a:buChar char="•"/>
            </a:pPr>
            <a:r>
              <a:rPr lang="fa-IR" sz="2800" dirty="0" smtClean="0">
                <a:solidFill>
                  <a:schemeClr val="bg1"/>
                </a:solidFill>
                <a:cs typeface="B Nazanin" panose="00000400000000000000" pitchFamily="2" charset="-78"/>
              </a:rPr>
              <a:t>شکل گیری ساختار منسجم اجتماعی این شهر از 2800ق.م تا 1800ق.م تخمین زده شده است.</a:t>
            </a:r>
          </a:p>
          <a:p>
            <a:pPr marL="457200" indent="-457200" algn="r" rtl="1">
              <a:buFont typeface="Arial" panose="020B0604020202020204" pitchFamily="34" charset="0"/>
              <a:buChar char="•"/>
            </a:pPr>
            <a:r>
              <a:rPr lang="fa-IR" sz="2800" dirty="0" smtClean="0">
                <a:solidFill>
                  <a:schemeClr val="bg1"/>
                </a:solidFill>
                <a:cs typeface="B Nazanin" panose="00000400000000000000" pitchFamily="2" charset="-78"/>
              </a:rPr>
              <a:t>یکی از ویژگی های مهم این شهر به مانند تمدن های شرقی و حوزه ماورالنهر؛ ساختار </a:t>
            </a:r>
            <a:r>
              <a:rPr lang="fa-IR" sz="2800" dirty="0" smtClean="0">
                <a:solidFill>
                  <a:srgbClr val="FFFF00"/>
                </a:solidFill>
                <a:cs typeface="B Nazanin" panose="00000400000000000000" pitchFamily="2" charset="-78"/>
              </a:rPr>
              <a:t>مادرسالاری</a:t>
            </a:r>
            <a:r>
              <a:rPr lang="fa-IR" sz="2800" dirty="0" smtClean="0">
                <a:solidFill>
                  <a:schemeClr val="bg1"/>
                </a:solidFill>
                <a:cs typeface="B Nazanin" panose="00000400000000000000" pitchFamily="2" charset="-78"/>
              </a:rPr>
              <a:t> آن است. </a:t>
            </a:r>
          </a:p>
          <a:p>
            <a:pPr marL="457200" indent="-457200" algn="r" rtl="1">
              <a:buFont typeface="Arial" panose="020B0604020202020204" pitchFamily="34" charset="0"/>
              <a:buChar char="•"/>
            </a:pPr>
            <a:r>
              <a:rPr lang="fa-IR" sz="2800" dirty="0" smtClean="0">
                <a:solidFill>
                  <a:schemeClr val="bg1"/>
                </a:solidFill>
                <a:cs typeface="B Nazanin" panose="00000400000000000000" pitchFamily="2" charset="-78"/>
              </a:rPr>
              <a:t>باستان‌شناسان تعداد خیلی اندکی اسلحه در این شهر پیدا کرده اند. در واقع برعکس تمدن های میان‌رودانی((مثل اکد یا آشوری)) که علاقه زیادی به اسلحه سازی و جنگ‌آوری داشتند، تمدن هایی مثل شهرسوخته زیربنای خود را بر اساس </a:t>
            </a:r>
            <a:r>
              <a:rPr lang="fa-IR" sz="2800" dirty="0" smtClean="0">
                <a:solidFill>
                  <a:srgbClr val="FFFF00"/>
                </a:solidFill>
                <a:cs typeface="B Nazanin" panose="00000400000000000000" pitchFamily="2" charset="-78"/>
              </a:rPr>
              <a:t>صلح و روابط گسترده تجاری-اجتماعی </a:t>
            </a:r>
            <a:r>
              <a:rPr lang="fa-IR" sz="2800" dirty="0" smtClean="0">
                <a:solidFill>
                  <a:schemeClr val="bg1"/>
                </a:solidFill>
                <a:cs typeface="B Nazanin" panose="00000400000000000000" pitchFamily="2" charset="-78"/>
              </a:rPr>
              <a:t>بنا کردند.</a:t>
            </a:r>
          </a:p>
          <a:p>
            <a:pPr marL="457200" indent="-457200" algn="r" rtl="1">
              <a:buFont typeface="Arial" panose="020B0604020202020204" pitchFamily="34" charset="0"/>
              <a:buChar char="•"/>
            </a:pPr>
            <a:r>
              <a:rPr lang="fa-IR" sz="2800" dirty="0" smtClean="0">
                <a:solidFill>
                  <a:schemeClr val="bg1"/>
                </a:solidFill>
                <a:cs typeface="B Nazanin" panose="00000400000000000000" pitchFamily="2" charset="-78"/>
              </a:rPr>
              <a:t>در واقع عنصر مادر در تمدن شهر سوخته از ستایش و احترام بسیار والایی برخورددار بوده.</a:t>
            </a:r>
          </a:p>
          <a:p>
            <a:pPr marL="457200" indent="-457200" algn="r" rtl="1">
              <a:buFont typeface="Arial" panose="020B0604020202020204" pitchFamily="34" charset="0"/>
              <a:buChar char="•"/>
            </a:pPr>
            <a:r>
              <a:rPr lang="fa-IR" sz="2800" dirty="0" smtClean="0">
                <a:solidFill>
                  <a:schemeClr val="bg1"/>
                </a:solidFill>
                <a:cs typeface="B Nazanin" panose="00000400000000000000" pitchFamily="2" charset="-78"/>
              </a:rPr>
              <a:t>به نظر می‌آید ساختار سیاسی فرمانروایی در این شهر وجود نداشته و مدیریت این شهر بر اساس یک </a:t>
            </a:r>
            <a:r>
              <a:rPr lang="fa-IR" sz="2800" dirty="0" smtClean="0">
                <a:solidFill>
                  <a:srgbClr val="FFFF00"/>
                </a:solidFill>
                <a:cs typeface="B Nazanin" panose="00000400000000000000" pitchFamily="2" charset="-78"/>
              </a:rPr>
              <a:t>سیستم همکاری دسته جمعی </a:t>
            </a:r>
            <a:r>
              <a:rPr lang="fa-IR" sz="2800" dirty="0" smtClean="0">
                <a:solidFill>
                  <a:schemeClr val="bg1"/>
                </a:solidFill>
                <a:cs typeface="B Nazanin" panose="00000400000000000000" pitchFamily="2" charset="-78"/>
              </a:rPr>
              <a:t>بنا شده بوده.</a:t>
            </a:r>
            <a:endParaRPr 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576155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012873" y="180107"/>
            <a:ext cx="2563091" cy="3255820"/>
          </a:xfrm>
          <a:prstGeom prst="rect">
            <a:avLst/>
          </a:prstGeom>
        </p:spPr>
      </p:pic>
      <p:pic>
        <p:nvPicPr>
          <p:cNvPr id="5" name="Picture 4"/>
          <p:cNvPicPr>
            <a:picLocks noChangeAspect="1"/>
          </p:cNvPicPr>
          <p:nvPr/>
        </p:nvPicPr>
        <p:blipFill>
          <a:blip r:embed="rId3"/>
          <a:stretch>
            <a:fillRect/>
          </a:stretch>
        </p:blipFill>
        <p:spPr>
          <a:xfrm>
            <a:off x="2338723" y="4106053"/>
            <a:ext cx="5796590" cy="2265700"/>
          </a:xfrm>
          <a:prstGeom prst="rect">
            <a:avLst/>
          </a:prstGeom>
        </p:spPr>
      </p:pic>
      <p:pic>
        <p:nvPicPr>
          <p:cNvPr id="6" name="Picture 5"/>
          <p:cNvPicPr>
            <a:picLocks noChangeAspect="1"/>
          </p:cNvPicPr>
          <p:nvPr/>
        </p:nvPicPr>
        <p:blipFill>
          <a:blip r:embed="rId4"/>
          <a:stretch>
            <a:fillRect/>
          </a:stretch>
        </p:blipFill>
        <p:spPr>
          <a:xfrm>
            <a:off x="471055" y="180107"/>
            <a:ext cx="3172689" cy="3255820"/>
          </a:xfrm>
          <a:prstGeom prst="rect">
            <a:avLst/>
          </a:prstGeom>
        </p:spPr>
      </p:pic>
      <p:sp>
        <p:nvSpPr>
          <p:cNvPr id="7" name="TextBox 6"/>
          <p:cNvSpPr txBox="1"/>
          <p:nvPr/>
        </p:nvSpPr>
        <p:spPr>
          <a:xfrm>
            <a:off x="4558145" y="318655"/>
            <a:ext cx="1357746" cy="1754326"/>
          </a:xfrm>
          <a:prstGeom prst="rect">
            <a:avLst/>
          </a:prstGeom>
          <a:noFill/>
        </p:spPr>
        <p:txBody>
          <a:bodyPr wrap="square" rtlCol="0">
            <a:spAutoFit/>
          </a:bodyPr>
          <a:lstStyle/>
          <a:p>
            <a:pPr algn="r" rtl="1"/>
            <a:r>
              <a:rPr lang="fa-IR" b="1" dirty="0" smtClean="0">
                <a:solidFill>
                  <a:schemeClr val="bg1"/>
                </a:solidFill>
                <a:cs typeface="B Nazanin" panose="00000400000000000000" pitchFamily="2" charset="-78"/>
              </a:rPr>
              <a:t>پیکره مفرغی یک بانو اهل شهر سوخته در حال حمل یک ظرف سفالی</a:t>
            </a:r>
            <a:endParaRPr lang="en-US" b="1" dirty="0">
              <a:solidFill>
                <a:schemeClr val="bg1"/>
              </a:solidFill>
              <a:cs typeface="B Nazanin" panose="00000400000000000000" pitchFamily="2" charset="-78"/>
            </a:endParaRPr>
          </a:p>
        </p:txBody>
      </p:sp>
      <p:sp>
        <p:nvSpPr>
          <p:cNvPr id="8" name="TextBox 7"/>
          <p:cNvSpPr txBox="1"/>
          <p:nvPr/>
        </p:nvSpPr>
        <p:spPr>
          <a:xfrm>
            <a:off x="3823855" y="2466109"/>
            <a:ext cx="1288472" cy="1477328"/>
          </a:xfrm>
          <a:prstGeom prst="rect">
            <a:avLst/>
          </a:prstGeom>
          <a:noFill/>
        </p:spPr>
        <p:txBody>
          <a:bodyPr wrap="square" rtlCol="0">
            <a:spAutoFit/>
          </a:bodyPr>
          <a:lstStyle/>
          <a:p>
            <a:pPr algn="ctr" rtl="1"/>
            <a:r>
              <a:rPr lang="fa-IR" b="1" dirty="0" smtClean="0">
                <a:solidFill>
                  <a:schemeClr val="bg1"/>
                </a:solidFill>
                <a:cs typeface="B Nazanin" panose="00000400000000000000" pitchFamily="2" charset="-78"/>
              </a:rPr>
              <a:t>یک مهر تجاری متعلق به آثار صادراتی شهر سوخته</a:t>
            </a:r>
            <a:endParaRPr lang="en-US" b="1" dirty="0">
              <a:solidFill>
                <a:schemeClr val="bg1"/>
              </a:solidFill>
              <a:cs typeface="B Nazanin" panose="00000400000000000000" pitchFamily="2" charset="-78"/>
            </a:endParaRPr>
          </a:p>
        </p:txBody>
      </p:sp>
      <p:sp>
        <p:nvSpPr>
          <p:cNvPr id="10" name="TextBox 9"/>
          <p:cNvSpPr txBox="1"/>
          <p:nvPr/>
        </p:nvSpPr>
        <p:spPr>
          <a:xfrm>
            <a:off x="304800" y="4638738"/>
            <a:ext cx="1863435" cy="1200329"/>
          </a:xfrm>
          <a:prstGeom prst="rect">
            <a:avLst/>
          </a:prstGeom>
          <a:noFill/>
        </p:spPr>
        <p:txBody>
          <a:bodyPr wrap="square" rtlCol="0">
            <a:spAutoFit/>
          </a:bodyPr>
          <a:lstStyle/>
          <a:p>
            <a:pPr algn="r" rtl="1"/>
            <a:r>
              <a:rPr lang="fa-IR" b="1" dirty="0" smtClean="0">
                <a:solidFill>
                  <a:schemeClr val="bg1"/>
                </a:solidFill>
              </a:rPr>
              <a:t>وسایل آرایشی یک بانوی شهر سوخته که در محل تدفینش قرار گرفته بوده.</a:t>
            </a:r>
            <a:endParaRPr lang="en-US" b="1" dirty="0">
              <a:solidFill>
                <a:schemeClr val="bg1"/>
              </a:solidFill>
            </a:endParaRPr>
          </a:p>
        </p:txBody>
      </p:sp>
    </p:spTree>
    <p:extLst>
      <p:ext uri="{BB962C8B-B14F-4D97-AF65-F5344CB8AC3E}">
        <p14:creationId xmlns:p14="http://schemas.microsoft.com/office/powerpoint/2010/main" val="576273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6435" y="0"/>
            <a:ext cx="3477491" cy="692727"/>
          </a:xfrm>
        </p:spPr>
        <p:txBody>
          <a:bodyPr>
            <a:normAutofit fontScale="90000"/>
          </a:bodyPr>
          <a:lstStyle/>
          <a:p>
            <a:pPr rtl="1"/>
            <a:r>
              <a:rPr lang="fa-IR" sz="3200" b="1" dirty="0" smtClean="0">
                <a:latin typeface="Lotus" panose="00000400000000000000" pitchFamily="2" charset="-78"/>
                <a:cs typeface="Lotus" panose="00000400000000000000" pitchFamily="2" charset="-78"/>
              </a:rPr>
              <a:t>عناصر و نقوش</a:t>
            </a:r>
            <a:endParaRPr lang="en-US" sz="3200" b="1" dirty="0">
              <a:latin typeface="Lotus" panose="00000400000000000000" pitchFamily="2" charset="-78"/>
              <a:cs typeface="Lotus" panose="00000400000000000000" pitchFamily="2" charset="-78"/>
            </a:endParaRPr>
          </a:p>
        </p:txBody>
      </p:sp>
      <p:sp>
        <p:nvSpPr>
          <p:cNvPr id="4" name="TextBox 3"/>
          <p:cNvSpPr txBox="1"/>
          <p:nvPr/>
        </p:nvSpPr>
        <p:spPr>
          <a:xfrm>
            <a:off x="0" y="1039091"/>
            <a:ext cx="9144000" cy="6001643"/>
          </a:xfrm>
          <a:prstGeom prst="rect">
            <a:avLst/>
          </a:prstGeom>
          <a:noFill/>
        </p:spPr>
        <p:txBody>
          <a:bodyPr wrap="square" rtlCol="0">
            <a:spAutoFit/>
          </a:bodyPr>
          <a:lstStyle/>
          <a:p>
            <a:pPr marL="342900" indent="-342900" algn="r" rtl="1">
              <a:buFont typeface="Arial" panose="020B0604020202020204" pitchFamily="34" charset="0"/>
              <a:buChar char="•"/>
            </a:pPr>
            <a:r>
              <a:rPr lang="fa-IR" sz="2400" dirty="0" smtClean="0">
                <a:solidFill>
                  <a:schemeClr val="bg1"/>
                </a:solidFill>
                <a:cs typeface="B Nazanin" panose="00000400000000000000" pitchFamily="2" charset="-78"/>
              </a:rPr>
              <a:t>معماری شهر مبتنی بر سازه های ساختمانی دو یا سه طبقه بوده است. متراژ هر طبقه تا 150 متر می‌رسیده که دارای 6 الی 10 اتاق بوده اند. جنس خانه ها خشتی بوده البته از دوره ای به بعد توانسته اند نمای داخلی را با گچ کاری تزئین کنند. </a:t>
            </a:r>
          </a:p>
          <a:p>
            <a:pPr marL="342900" indent="-342900" algn="r" rtl="1">
              <a:buFont typeface="Arial" panose="020B0604020202020204" pitchFamily="34" charset="0"/>
              <a:buChar char="•"/>
            </a:pPr>
            <a:r>
              <a:rPr lang="fa-IR" sz="2400" dirty="0" smtClean="0">
                <a:solidFill>
                  <a:schemeClr val="bg1"/>
                </a:solidFill>
                <a:cs typeface="B Nazanin" panose="00000400000000000000" pitchFamily="2" charset="-78"/>
              </a:rPr>
              <a:t>یکی از ابتکارات این شهر بر </a:t>
            </a:r>
            <a:r>
              <a:rPr lang="fa-IR" sz="2400" dirty="0" smtClean="0">
                <a:solidFill>
                  <a:srgbClr val="FFFF00"/>
                </a:solidFill>
                <a:cs typeface="B Nazanin" panose="00000400000000000000" pitchFamily="2" charset="-78"/>
              </a:rPr>
              <a:t>لوله کشی های ساختمانی </a:t>
            </a:r>
            <a:r>
              <a:rPr lang="fa-IR" sz="2400" dirty="0" smtClean="0">
                <a:solidFill>
                  <a:schemeClr val="bg1"/>
                </a:solidFill>
                <a:cs typeface="B Nazanin" panose="00000400000000000000" pitchFamily="2" charset="-78"/>
              </a:rPr>
              <a:t>بوده است. البته نظر قطعی وجود ندارد که لوله کشی ها برای انتقال آب آشامیدنی بوده یا انتقال پسماند فاضلابی به خارج از شهر.</a:t>
            </a:r>
          </a:p>
          <a:p>
            <a:pPr marL="342900" indent="-342900" algn="r" rtl="1">
              <a:buFont typeface="Arial" panose="020B0604020202020204" pitchFamily="34" charset="0"/>
              <a:buChar char="•"/>
            </a:pPr>
            <a:r>
              <a:rPr lang="fa-IR" sz="2400" dirty="0" smtClean="0">
                <a:solidFill>
                  <a:schemeClr val="bg1"/>
                </a:solidFill>
                <a:cs typeface="B Nazanin" panose="00000400000000000000" pitchFamily="2" charset="-78"/>
              </a:rPr>
              <a:t>از آنجایی که </a:t>
            </a:r>
            <a:r>
              <a:rPr lang="fa-IR" sz="2400" dirty="0" smtClean="0">
                <a:solidFill>
                  <a:schemeClr val="bg1"/>
                </a:solidFill>
                <a:cs typeface="B Nazanin" panose="00000400000000000000" pitchFamily="2" charset="-78"/>
              </a:rPr>
              <a:t>درآمد </a:t>
            </a:r>
            <a:r>
              <a:rPr lang="fa-IR" sz="2400" dirty="0" smtClean="0">
                <a:solidFill>
                  <a:schemeClr val="bg1"/>
                </a:solidFill>
                <a:cs typeface="B Nazanin" panose="00000400000000000000" pitchFamily="2" charset="-78"/>
              </a:rPr>
              <a:t>اقتصادی شهر از صادرات کالا بوده در چند بخش از شهر با کارگاه های متفاوت سفالگیری مواجه هستیم. آثار سفالی اکثرا با </a:t>
            </a:r>
            <a:r>
              <a:rPr lang="fa-IR" sz="2400" dirty="0" smtClean="0">
                <a:solidFill>
                  <a:srgbClr val="FFFF00"/>
                </a:solidFill>
                <a:cs typeface="B Nazanin" panose="00000400000000000000" pitchFamily="2" charset="-78"/>
              </a:rPr>
              <a:t>نقوش هندسی </a:t>
            </a:r>
            <a:r>
              <a:rPr lang="fa-IR" sz="2400" dirty="0" smtClean="0">
                <a:solidFill>
                  <a:schemeClr val="bg1"/>
                </a:solidFill>
                <a:cs typeface="B Nazanin" panose="00000400000000000000" pitchFamily="2" charset="-78"/>
              </a:rPr>
              <a:t>تزئین می‌شدند و از نقوش انسانی و حیوانی کم استفاده شده است.</a:t>
            </a:r>
          </a:p>
          <a:p>
            <a:pPr marL="342900" indent="-342900" algn="r" rtl="1">
              <a:buFont typeface="Arial" panose="020B0604020202020204" pitchFamily="34" charset="0"/>
              <a:buChar char="•"/>
            </a:pPr>
            <a:r>
              <a:rPr lang="fa-IR" sz="2400" dirty="0" smtClean="0">
                <a:solidFill>
                  <a:schemeClr val="bg1"/>
                </a:solidFill>
                <a:cs typeface="B Nazanin" panose="00000400000000000000" pitchFamily="2" charset="-78"/>
              </a:rPr>
              <a:t>وجود چوب در باقی مانده های شهر نشان از آثار </a:t>
            </a:r>
            <a:r>
              <a:rPr lang="fa-IR" sz="2400" dirty="0" smtClean="0">
                <a:solidFill>
                  <a:srgbClr val="FFFF00"/>
                </a:solidFill>
                <a:cs typeface="B Nazanin" panose="00000400000000000000" pitchFamily="2" charset="-78"/>
              </a:rPr>
              <a:t>معرق کاری </a:t>
            </a:r>
            <a:r>
              <a:rPr lang="fa-IR" sz="2400" dirty="0" smtClean="0">
                <a:solidFill>
                  <a:schemeClr val="bg1"/>
                </a:solidFill>
                <a:cs typeface="B Nazanin" panose="00000400000000000000" pitchFamily="2" charset="-78"/>
              </a:rPr>
              <a:t>شده می‌دهد که برای اولین بار سابقه این هنر را در داخل فلات ایران </a:t>
            </a:r>
            <a:r>
              <a:rPr lang="fa-IR" sz="2400" dirty="0" smtClean="0">
                <a:solidFill>
                  <a:schemeClr val="bg1"/>
                </a:solidFill>
                <a:cs typeface="B Nazanin" panose="00000400000000000000" pitchFamily="2" charset="-78"/>
              </a:rPr>
              <a:t>نشان می‌دهد</a:t>
            </a:r>
            <a:r>
              <a:rPr lang="fa-IR" sz="2400" dirty="0" smtClean="0">
                <a:solidFill>
                  <a:schemeClr val="bg1"/>
                </a:solidFill>
                <a:cs typeface="B Nazanin" panose="00000400000000000000" pitchFamily="2" charset="-78"/>
              </a:rPr>
              <a:t>. </a:t>
            </a:r>
            <a:r>
              <a:rPr lang="fa-IR" sz="2400" dirty="0" smtClean="0">
                <a:solidFill>
                  <a:schemeClr val="bg1"/>
                </a:solidFill>
                <a:cs typeface="B Nazanin" panose="00000400000000000000" pitchFamily="2" charset="-78"/>
              </a:rPr>
              <a:t>همچنین وجود درخت دلالت بر سابقه وجود جنگل در این منطقه را می‌دهد. </a:t>
            </a:r>
          </a:p>
          <a:p>
            <a:pPr marL="342900" indent="-342900" algn="r" rtl="1">
              <a:buFont typeface="Arial" panose="020B0604020202020204" pitchFamily="34" charset="0"/>
              <a:buChar char="•"/>
            </a:pPr>
            <a:r>
              <a:rPr lang="fa-IR" sz="2400" dirty="0" smtClean="0">
                <a:solidFill>
                  <a:schemeClr val="bg1"/>
                </a:solidFill>
                <a:cs typeface="B Nazanin" panose="00000400000000000000" pitchFamily="2" charset="-78"/>
              </a:rPr>
              <a:t>از وجود ادیان مقدس در این تمدن سابقه ای وجود ندارد. به نظر می‌آید </a:t>
            </a:r>
            <a:r>
              <a:rPr lang="fa-IR" sz="2400" dirty="0" smtClean="0">
                <a:solidFill>
                  <a:srgbClr val="FFFF00"/>
                </a:solidFill>
                <a:cs typeface="B Nazanin" panose="00000400000000000000" pitchFamily="2" charset="-78"/>
              </a:rPr>
              <a:t>نور و خورشید </a:t>
            </a:r>
            <a:r>
              <a:rPr lang="fa-IR" sz="2400" dirty="0" smtClean="0">
                <a:solidFill>
                  <a:schemeClr val="bg1"/>
                </a:solidFill>
                <a:cs typeface="B Nazanin" panose="00000400000000000000" pitchFamily="2" charset="-78"/>
              </a:rPr>
              <a:t>برای آن ها مقدس بوده است به طوری که در دفن همیشه سر جسد به سمت نور بوده است.</a:t>
            </a:r>
          </a:p>
          <a:p>
            <a:pPr marL="342900" indent="-342900" algn="r" rtl="1">
              <a:buFont typeface="Arial" panose="020B0604020202020204" pitchFamily="34" charset="0"/>
              <a:buChar char="•"/>
            </a:pPr>
            <a:r>
              <a:rPr lang="fa-IR" sz="2400" dirty="0" smtClean="0">
                <a:solidFill>
                  <a:schemeClr val="bg1"/>
                </a:solidFill>
                <a:cs typeface="B Nazanin" panose="00000400000000000000" pitchFamily="2" charset="-78"/>
              </a:rPr>
              <a:t>همچنین وجود مجسمه های متعدد </a:t>
            </a:r>
            <a:r>
              <a:rPr lang="fa-IR" sz="2400" dirty="0" smtClean="0">
                <a:solidFill>
                  <a:srgbClr val="FFFF00"/>
                </a:solidFill>
                <a:cs typeface="B Nazanin" panose="00000400000000000000" pitchFamily="2" charset="-78"/>
              </a:rPr>
              <a:t>گاو</a:t>
            </a:r>
            <a:r>
              <a:rPr lang="fa-IR" sz="2400" dirty="0" smtClean="0">
                <a:solidFill>
                  <a:schemeClr val="bg1"/>
                </a:solidFill>
                <a:cs typeface="B Nazanin" panose="00000400000000000000" pitchFamily="2" charset="-78"/>
              </a:rPr>
              <a:t> احتمال پرستش این حیوان را افزایش می‌دهد.</a:t>
            </a:r>
          </a:p>
          <a:p>
            <a:pPr algn="r" rtl="1"/>
            <a:endParaRPr lang="fa-IR" sz="2400" dirty="0" smtClean="0">
              <a:solidFill>
                <a:schemeClr val="bg1"/>
              </a:solidFill>
              <a:cs typeface="B Nazanin" panose="00000400000000000000" pitchFamily="2" charset="-78"/>
            </a:endParaRPr>
          </a:p>
          <a:p>
            <a:pPr algn="r" rtl="1"/>
            <a:r>
              <a:rPr lang="fa-IR" sz="2400" dirty="0">
                <a:cs typeface="B Nazanin" panose="00000400000000000000" pitchFamily="2" charset="-78"/>
              </a:rPr>
              <a:t>.</a:t>
            </a:r>
            <a:endParaRPr lang="en-US" sz="2400" dirty="0">
              <a:cs typeface="B Nazanin" panose="00000400000000000000" pitchFamily="2" charset="-78"/>
            </a:endParaRPr>
          </a:p>
        </p:txBody>
      </p:sp>
    </p:spTree>
    <p:extLst>
      <p:ext uri="{BB962C8B-B14F-4D97-AF65-F5344CB8AC3E}">
        <p14:creationId xmlns:p14="http://schemas.microsoft.com/office/powerpoint/2010/main" val="591700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5173" y="3325090"/>
            <a:ext cx="3354100" cy="2056101"/>
          </a:xfrm>
          <a:prstGeom prst="rect">
            <a:avLst/>
          </a:prstGeom>
        </p:spPr>
      </p:pic>
      <p:sp>
        <p:nvSpPr>
          <p:cNvPr id="5" name="TextBox 4"/>
          <p:cNvSpPr txBox="1"/>
          <p:nvPr/>
        </p:nvSpPr>
        <p:spPr>
          <a:xfrm>
            <a:off x="609600" y="5555673"/>
            <a:ext cx="3269673" cy="646331"/>
          </a:xfrm>
          <a:prstGeom prst="rect">
            <a:avLst/>
          </a:prstGeom>
          <a:noFill/>
        </p:spPr>
        <p:txBody>
          <a:bodyPr wrap="square" rtlCol="0">
            <a:spAutoFit/>
          </a:bodyPr>
          <a:lstStyle/>
          <a:p>
            <a:pPr algn="r" rtl="1"/>
            <a:r>
              <a:rPr lang="fa-IR" b="1" dirty="0" smtClean="0">
                <a:solidFill>
                  <a:schemeClr val="bg1"/>
                </a:solidFill>
              </a:rPr>
              <a:t>کشف چشم مصنوعی در یکی از دفینه های شهر سوخته</a:t>
            </a:r>
            <a:endParaRPr lang="en-US" b="1" dirty="0">
              <a:solidFill>
                <a:schemeClr val="bg1"/>
              </a:solidFill>
            </a:endParaRPr>
          </a:p>
        </p:txBody>
      </p:sp>
      <p:pic>
        <p:nvPicPr>
          <p:cNvPr id="7" name="Picture 6"/>
          <p:cNvPicPr>
            <a:picLocks noChangeAspect="1"/>
          </p:cNvPicPr>
          <p:nvPr/>
        </p:nvPicPr>
        <p:blipFill>
          <a:blip r:embed="rId3"/>
          <a:stretch>
            <a:fillRect/>
          </a:stretch>
        </p:blipFill>
        <p:spPr>
          <a:xfrm>
            <a:off x="5166446" y="3325090"/>
            <a:ext cx="3715616" cy="2198770"/>
          </a:xfrm>
          <a:prstGeom prst="rect">
            <a:avLst/>
          </a:prstGeom>
        </p:spPr>
      </p:pic>
      <p:sp>
        <p:nvSpPr>
          <p:cNvPr id="8" name="TextBox 7"/>
          <p:cNvSpPr txBox="1"/>
          <p:nvPr/>
        </p:nvSpPr>
        <p:spPr>
          <a:xfrm>
            <a:off x="5902036" y="5680364"/>
            <a:ext cx="2244437" cy="646331"/>
          </a:xfrm>
          <a:prstGeom prst="rect">
            <a:avLst/>
          </a:prstGeom>
          <a:noFill/>
        </p:spPr>
        <p:txBody>
          <a:bodyPr wrap="square" rtlCol="0">
            <a:spAutoFit/>
          </a:bodyPr>
          <a:lstStyle/>
          <a:p>
            <a:pPr algn="r" rtl="1"/>
            <a:r>
              <a:rPr lang="fa-IR" b="1" dirty="0" smtClean="0">
                <a:solidFill>
                  <a:schemeClr val="bg1"/>
                </a:solidFill>
              </a:rPr>
              <a:t>سیستم لوله کشی شهر سوخته</a:t>
            </a:r>
            <a:endParaRPr lang="en-US" b="1" dirty="0">
              <a:solidFill>
                <a:schemeClr val="bg1"/>
              </a:solidFill>
            </a:endParaRPr>
          </a:p>
        </p:txBody>
      </p:sp>
      <p:pic>
        <p:nvPicPr>
          <p:cNvPr id="9" name="Picture 8"/>
          <p:cNvPicPr>
            <a:picLocks noChangeAspect="1"/>
          </p:cNvPicPr>
          <p:nvPr/>
        </p:nvPicPr>
        <p:blipFill>
          <a:blip r:embed="rId4"/>
          <a:stretch>
            <a:fillRect/>
          </a:stretch>
        </p:blipFill>
        <p:spPr>
          <a:xfrm>
            <a:off x="2618510" y="221672"/>
            <a:ext cx="4475017" cy="2624137"/>
          </a:xfrm>
          <a:prstGeom prst="rect">
            <a:avLst/>
          </a:prstGeom>
        </p:spPr>
      </p:pic>
      <p:sp>
        <p:nvSpPr>
          <p:cNvPr id="10" name="TextBox 9"/>
          <p:cNvSpPr txBox="1"/>
          <p:nvPr/>
        </p:nvSpPr>
        <p:spPr>
          <a:xfrm>
            <a:off x="609600" y="706582"/>
            <a:ext cx="1842655" cy="646331"/>
          </a:xfrm>
          <a:prstGeom prst="rect">
            <a:avLst/>
          </a:prstGeom>
          <a:noFill/>
        </p:spPr>
        <p:txBody>
          <a:bodyPr wrap="square" rtlCol="0">
            <a:spAutoFit/>
          </a:bodyPr>
          <a:lstStyle/>
          <a:p>
            <a:pPr algn="r" rtl="1"/>
            <a:r>
              <a:rPr lang="fa-IR" b="1" dirty="0" smtClean="0">
                <a:solidFill>
                  <a:schemeClr val="bg1"/>
                </a:solidFill>
              </a:rPr>
              <a:t>از آثار سفالی شهر سوخته</a:t>
            </a:r>
            <a:endParaRPr lang="en-US" b="1" dirty="0">
              <a:solidFill>
                <a:schemeClr val="bg1"/>
              </a:solidFill>
            </a:endParaRPr>
          </a:p>
        </p:txBody>
      </p:sp>
    </p:spTree>
    <p:extLst>
      <p:ext uri="{BB962C8B-B14F-4D97-AF65-F5344CB8AC3E}">
        <p14:creationId xmlns:p14="http://schemas.microsoft.com/office/powerpoint/2010/main" val="1485759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3798" y="0"/>
            <a:ext cx="3636403" cy="955964"/>
          </a:xfrm>
        </p:spPr>
        <p:txBody>
          <a:bodyPr>
            <a:normAutofit/>
          </a:bodyPr>
          <a:lstStyle/>
          <a:p>
            <a:pPr rtl="1"/>
            <a:r>
              <a:rPr lang="fa-IR" sz="3200" b="1" dirty="0" smtClean="0">
                <a:latin typeface="Lotus" panose="00000400000000000000" pitchFamily="2" charset="-78"/>
                <a:cs typeface="Lotus" panose="00000400000000000000" pitchFamily="2" charset="-78"/>
              </a:rPr>
              <a:t>پایانی مرموز</a:t>
            </a:r>
            <a:endParaRPr lang="en-US" sz="3200" b="1" dirty="0">
              <a:latin typeface="Lotus" panose="00000400000000000000" pitchFamily="2" charset="-78"/>
              <a:cs typeface="Lotus" panose="00000400000000000000" pitchFamily="2" charset="-78"/>
            </a:endParaRPr>
          </a:p>
        </p:txBody>
      </p:sp>
      <p:sp>
        <p:nvSpPr>
          <p:cNvPr id="4" name="TextBox 3"/>
          <p:cNvSpPr txBox="1"/>
          <p:nvPr/>
        </p:nvSpPr>
        <p:spPr>
          <a:xfrm>
            <a:off x="0" y="1163782"/>
            <a:ext cx="9144000" cy="4832092"/>
          </a:xfrm>
          <a:prstGeom prst="rect">
            <a:avLst/>
          </a:prstGeom>
          <a:noFill/>
        </p:spPr>
        <p:txBody>
          <a:bodyPr wrap="square" rtlCol="0">
            <a:spAutoFit/>
          </a:bodyPr>
          <a:lstStyle/>
          <a:p>
            <a:pPr algn="r" rtl="1"/>
            <a:r>
              <a:rPr lang="fa-IR" sz="2800" dirty="0" smtClean="0">
                <a:solidFill>
                  <a:srgbClr val="FFFF00"/>
                </a:solidFill>
                <a:cs typeface="B Nazanin" panose="00000400000000000000" pitchFamily="2" charset="-78"/>
              </a:rPr>
              <a:t>برخلاف اسم این شهر، علت نابودی آن آتش سوزی نبوده است</a:t>
            </a:r>
            <a:r>
              <a:rPr lang="fa-IR" sz="2800" dirty="0" smtClean="0">
                <a:solidFill>
                  <a:schemeClr val="bg1"/>
                </a:solidFill>
                <a:cs typeface="B Nazanin" panose="00000400000000000000" pitchFamily="2" charset="-78"/>
              </a:rPr>
              <a:t>. در واقع محلی ها به دلیل اینکه در این‌ منطقه خاکستر زیادی وجود داشته، آن را از ابتدا شهر سوخته نامیده </a:t>
            </a:r>
            <a:r>
              <a:rPr lang="fa-IR" sz="2800" dirty="0" smtClean="0">
                <a:solidFill>
                  <a:schemeClr val="bg1"/>
                </a:solidFill>
                <a:cs typeface="B Nazanin" panose="00000400000000000000" pitchFamily="2" charset="-78"/>
              </a:rPr>
              <a:t>بودند.</a:t>
            </a:r>
            <a:endParaRPr lang="fa-IR" sz="2800" dirty="0" smtClean="0">
              <a:solidFill>
                <a:schemeClr val="bg1"/>
              </a:solidFill>
              <a:cs typeface="B Nazanin" panose="00000400000000000000" pitchFamily="2" charset="-78"/>
            </a:endParaRPr>
          </a:p>
          <a:p>
            <a:pPr algn="r" rtl="1"/>
            <a:r>
              <a:rPr lang="fa-IR" sz="2800" dirty="0" smtClean="0">
                <a:solidFill>
                  <a:schemeClr val="bg1"/>
                </a:solidFill>
                <a:cs typeface="B Nazanin" panose="00000400000000000000" pitchFamily="2" charset="-78"/>
              </a:rPr>
              <a:t>چند دلیل در خصوص پایان این تمدن بیان شده است؛ به نظر میاید اول از همه تغیر مسیر رودخانه هیرمند باعث شده است که آن ها دسترسی به آب نداشته باشند بنابراین یکی از اصلی ترین رکن های حیات خود را از دست داده بودند.</a:t>
            </a:r>
          </a:p>
          <a:p>
            <a:pPr algn="r" rtl="1"/>
            <a:r>
              <a:rPr lang="fa-IR" sz="2800" dirty="0" smtClean="0">
                <a:solidFill>
                  <a:schemeClr val="bg1"/>
                </a:solidFill>
                <a:cs typeface="B Nazanin" panose="00000400000000000000" pitchFamily="2" charset="-78"/>
              </a:rPr>
              <a:t>از طرفی دیگر به این دلیل که ساکنانی جنگ جو نبودند، این احتمال نیز وجود دارد که بر اثر حمله قبایل وحشی از بین رفته باشند. </a:t>
            </a:r>
          </a:p>
          <a:p>
            <a:pPr algn="r" rtl="1"/>
            <a:r>
              <a:rPr lang="fa-IR" sz="2800" dirty="0" smtClean="0">
                <a:solidFill>
                  <a:schemeClr val="bg1"/>
                </a:solidFill>
                <a:cs typeface="B Nazanin" panose="00000400000000000000" pitchFamily="2" charset="-78"/>
              </a:rPr>
              <a:t>با توجه به سابقه وجود جنگل در این منطقه ؛ ممکن است عملیات افراطی </a:t>
            </a:r>
            <a:r>
              <a:rPr lang="fa-IR" sz="2800" dirty="0" smtClean="0">
                <a:solidFill>
                  <a:schemeClr val="bg1"/>
                </a:solidFill>
                <a:cs typeface="B Nazanin" panose="00000400000000000000" pitchFamily="2" charset="-78"/>
              </a:rPr>
              <a:t>قطع </a:t>
            </a:r>
            <a:r>
              <a:rPr lang="fa-IR" sz="2800" dirty="0" smtClean="0">
                <a:solidFill>
                  <a:schemeClr val="bg1"/>
                </a:solidFill>
                <a:cs typeface="B Nazanin" panose="00000400000000000000" pitchFamily="2" charset="-78"/>
              </a:rPr>
              <a:t>درختان و استفاده از منابع طبیعی در از بین رفتن منابع غذایی‌شان نقش داشته باشد.</a:t>
            </a:r>
            <a:endParaRPr 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850789931"/>
      </p:ext>
    </p:extLst>
  </p:cSld>
  <p:clrMapOvr>
    <a:masterClrMapping/>
  </p:clrMapOvr>
</p:sld>
</file>

<file path=ppt/theme/theme1.xml><?xml version="1.0" encoding="utf-8"?>
<a:theme xmlns:a="http://schemas.openxmlformats.org/drawingml/2006/main" name="Parcel">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0BDC4BB7-8AF9-46FD-8C32-AB93AC9C4100}"/>
    </a:ext>
  </a:extLst>
</a:theme>
</file>

<file path=ppt/theme/theme2.xml><?xml version="1.0" encoding="utf-8"?>
<a:theme xmlns:a="http://schemas.openxmlformats.org/drawingml/2006/main" name="1_Parcel">
  <a:themeElements>
    <a:clrScheme name="Parcel">
      <a:dk1>
        <a:srgbClr val="000000"/>
      </a:dk1>
      <a:lt1>
        <a:srgbClr val="FFFFFF"/>
      </a:lt1>
      <a:dk2>
        <a:srgbClr val="635D4D"/>
      </a:dk2>
      <a:lt2>
        <a:srgbClr val="D8D6BA"/>
      </a:lt2>
      <a:accent1>
        <a:srgbClr val="9CBEBD"/>
      </a:accent1>
      <a:accent2>
        <a:srgbClr val="D2CB6C"/>
      </a:accent2>
      <a:accent3>
        <a:srgbClr val="9D9A93"/>
      </a:accent3>
      <a:accent4>
        <a:srgbClr val="C89F5D"/>
      </a:accent4>
      <a:accent5>
        <a:srgbClr val="A9A57C"/>
      </a:accent5>
      <a:accent6>
        <a:srgbClr val="95A39D"/>
      </a:accent6>
      <a:hlink>
        <a:srgbClr val="D25814"/>
      </a:hlink>
      <a:folHlink>
        <a:srgbClr val="849A0A"/>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0BDC4BB7-8AF9-46FD-8C32-AB93AC9C4100}"/>
    </a:ext>
  </a:extLst>
</a:theme>
</file>

<file path=docProps/app.xml><?xml version="1.0" encoding="utf-8"?>
<Properties xmlns="http://schemas.openxmlformats.org/officeDocument/2006/extended-properties" xmlns:vt="http://schemas.openxmlformats.org/officeDocument/2006/docPropsVTypes">
  <Template>Parcel</Template>
  <TotalTime>2142</TotalTime>
  <Words>888</Words>
  <Application>Microsoft Office PowerPoint</Application>
  <PresentationFormat>On-screen Show (4:3)</PresentationFormat>
  <Paragraphs>36</Paragraphs>
  <Slides>8</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vt:i4>
      </vt:variant>
    </vt:vector>
  </HeadingPairs>
  <TitlesOfParts>
    <vt:vector size="16" baseType="lpstr">
      <vt:lpstr>Andalus</vt:lpstr>
      <vt:lpstr>Arial</vt:lpstr>
      <vt:lpstr>B Nazanin</vt:lpstr>
      <vt:lpstr>Gill Sans MT</vt:lpstr>
      <vt:lpstr>Lotus</vt:lpstr>
      <vt:lpstr>Majalla UI</vt:lpstr>
      <vt:lpstr>Parcel</vt:lpstr>
      <vt:lpstr>1_Parcel</vt:lpstr>
      <vt:lpstr>PowerPoint Presentation</vt:lpstr>
      <vt:lpstr>کشف تمدن شهر سوخته</vt:lpstr>
      <vt:lpstr>موقعیت جغرافیایی شهر سوخته</vt:lpstr>
      <vt:lpstr>نظام اجتماعی-اقتصادی</vt:lpstr>
      <vt:lpstr>PowerPoint Presentation</vt:lpstr>
      <vt:lpstr>عناصر و نقوش</vt:lpstr>
      <vt:lpstr>PowerPoint Presentation</vt:lpstr>
      <vt:lpstr>پایانی مرموز</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معرفی تمدن شهر سوخته</dc:title>
  <dc:creator>Windows User</dc:creator>
  <cp:lastModifiedBy>Windows User</cp:lastModifiedBy>
  <cp:revision>21</cp:revision>
  <dcterms:created xsi:type="dcterms:W3CDTF">2024-03-04T09:19:06Z</dcterms:created>
  <dcterms:modified xsi:type="dcterms:W3CDTF">2024-03-06T17:29:46Z</dcterms:modified>
</cp:coreProperties>
</file>